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7" r:id="rId2"/>
    <p:sldId id="316" r:id="rId3"/>
    <p:sldId id="260"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76683" autoAdjust="0"/>
  </p:normalViewPr>
  <p:slideViewPr>
    <p:cSldViewPr snapToGrid="0">
      <p:cViewPr varScale="1">
        <p:scale>
          <a:sx n="88" d="100"/>
          <a:sy n="88" d="100"/>
        </p:scale>
        <p:origin x="4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32AD6-4032-4ABC-985B-C1C03D376018}" type="datetimeFigureOut">
              <a:rPr lang="en-AU" smtClean="0"/>
              <a:t>13/05/2020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1ABB4-5E63-4BA2-AEF7-67612BEB41F3}" type="slidenum">
              <a:rPr lang="en-AU" smtClean="0"/>
              <a:t>‹#›</a:t>
            </a:fld>
            <a:endParaRPr lang="en-AU"/>
          </a:p>
        </p:txBody>
      </p:sp>
    </p:spTree>
    <p:extLst>
      <p:ext uri="{BB962C8B-B14F-4D97-AF65-F5344CB8AC3E}">
        <p14:creationId xmlns:p14="http://schemas.microsoft.com/office/powerpoint/2010/main" val="408005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thods.sagepub.com/Book/visual-methods-in-social-researc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x.doi.org/10.4135/9780857020284.n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F1ABB4-5E63-4BA2-AEF7-67612BEB41F3}" type="slidenum">
              <a:rPr lang="en-AU" smtClean="0"/>
              <a:t>1</a:t>
            </a:fld>
            <a:endParaRPr lang="en-AU"/>
          </a:p>
        </p:txBody>
      </p:sp>
    </p:spTree>
    <p:extLst>
      <p:ext uri="{BB962C8B-B14F-4D97-AF65-F5344CB8AC3E}">
        <p14:creationId xmlns:p14="http://schemas.microsoft.com/office/powerpoint/2010/main" val="274131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Figure 5.1 Oxford city centre, overseen by closed circuit TV camera; the camera itself is inside the dark bubble (right foreground) and shielded from public view. Late 1990s. Photographer: Richard White. </a:t>
            </a:r>
            <a:r>
              <a:rPr lang="en-AU" sz="1200" b="0" kern="1200" dirty="0">
                <a:solidFill>
                  <a:schemeClr val="tx1"/>
                </a:solidFill>
                <a:effectLst/>
                <a:latin typeface="+mn-lt"/>
                <a:ea typeface="+mn-ea"/>
                <a:cs typeface="+mn-cs"/>
              </a:rPr>
              <a:t>‘Making Images’ </a:t>
            </a:r>
            <a:r>
              <a:rPr lang="en-AU" dirty="0">
                <a:effectLst/>
              </a:rPr>
              <a:t>In: </a:t>
            </a:r>
            <a:r>
              <a:rPr lang="en-AU" sz="1200" u="none" strike="noStrike" kern="1200" dirty="0">
                <a:solidFill>
                  <a:schemeClr val="tx1"/>
                </a:solidFill>
                <a:effectLst/>
                <a:latin typeface="+mn-lt"/>
                <a:ea typeface="+mn-ea"/>
                <a:cs typeface="+mn-cs"/>
                <a:hlinkClick r:id="rId3"/>
              </a:rPr>
              <a:t>Visual Methods in Social Research</a:t>
            </a:r>
            <a:r>
              <a:rPr lang="en-AU" cap="all" dirty="0">
                <a:effectLst/>
              </a:rPr>
              <a:t>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By: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Marcus Banks </a:t>
            </a:r>
            <a:r>
              <a:rPr lang="en-AU" sz="1200" b="1" i="0" kern="1200" dirty="0">
                <a:solidFill>
                  <a:schemeClr val="tx1"/>
                </a:solidFill>
                <a:effectLst/>
                <a:latin typeface="+mn-lt"/>
                <a:ea typeface="+mn-ea"/>
                <a:cs typeface="+mn-cs"/>
              </a:rPr>
              <a:t>Published:</a:t>
            </a:r>
            <a:r>
              <a:rPr lang="en-AU" sz="1200" b="0" i="0" kern="1200" dirty="0">
                <a:solidFill>
                  <a:schemeClr val="tx1"/>
                </a:solidFill>
                <a:effectLst/>
                <a:latin typeface="+mn-lt"/>
                <a:ea typeface="+mn-ea"/>
                <a:cs typeface="+mn-cs"/>
              </a:rPr>
              <a:t> 2001. </a:t>
            </a:r>
            <a:r>
              <a:rPr lang="en-AU" sz="1200" b="1" i="0" kern="1200" dirty="0">
                <a:solidFill>
                  <a:schemeClr val="tx1"/>
                </a:solidFill>
                <a:effectLst/>
                <a:latin typeface="+mn-lt"/>
                <a:ea typeface="+mn-ea"/>
                <a:cs typeface="+mn-cs"/>
              </a:rPr>
              <a:t>DOI:</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hlinkClick r:id="rId4"/>
              </a:rPr>
              <a:t>https://dx.doi.org/10.4135/9780857020284.n5</a:t>
            </a:r>
            <a:r>
              <a:rPr lang="en-AU" sz="1200" b="0" i="0" u="none" strike="noStrike"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Print ISBN</a:t>
            </a:r>
            <a:r>
              <a:rPr lang="en-AU" sz="1200" b="0" i="0" kern="1200" dirty="0">
                <a:solidFill>
                  <a:schemeClr val="tx1"/>
                </a:solidFill>
                <a:effectLst/>
                <a:latin typeface="+mn-lt"/>
                <a:ea typeface="+mn-ea"/>
                <a:cs typeface="+mn-cs"/>
              </a:rPr>
              <a:t>: 9780761963646 </a:t>
            </a:r>
            <a:r>
              <a:rPr lang="en-AU" sz="1200" b="0" i="1" kern="1200" dirty="0">
                <a:solidFill>
                  <a:schemeClr val="tx1"/>
                </a:solidFill>
                <a:effectLst/>
                <a:latin typeface="+mn-lt"/>
                <a:ea typeface="+mn-ea"/>
                <a:cs typeface="+mn-cs"/>
              </a:rPr>
              <a:t>|</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Online ISBN</a:t>
            </a:r>
            <a:r>
              <a:rPr lang="en-AU" sz="1200" b="0" i="0" kern="1200" dirty="0">
                <a:solidFill>
                  <a:schemeClr val="tx1"/>
                </a:solidFill>
                <a:effectLst/>
                <a:latin typeface="+mn-lt"/>
                <a:ea typeface="+mn-ea"/>
                <a:cs typeface="+mn-cs"/>
              </a:rPr>
              <a:t>: 9780857020284</a:t>
            </a:r>
          </a:p>
          <a:p>
            <a:r>
              <a:rPr lang="en-AU" sz="1200" b="1" i="0" kern="1200" dirty="0">
                <a:solidFill>
                  <a:schemeClr val="tx1"/>
                </a:solidFill>
                <a:effectLst/>
                <a:latin typeface="+mn-lt"/>
                <a:ea typeface="+mn-ea"/>
                <a:cs typeface="+mn-cs"/>
              </a:rPr>
              <a:t>Online Publication Date</a:t>
            </a:r>
            <a:r>
              <a:rPr lang="en-AU" sz="1200" b="0" i="0" kern="1200" dirty="0">
                <a:solidFill>
                  <a:schemeClr val="tx1"/>
                </a:solidFill>
                <a:effectLst/>
                <a:latin typeface="+mn-lt"/>
                <a:ea typeface="+mn-ea"/>
                <a:cs typeface="+mn-cs"/>
              </a:rPr>
              <a:t>: January 1, 2011</a:t>
            </a:r>
          </a:p>
          <a:p>
            <a:r>
              <a:rPr lang="en-AU" sz="1200" b="1" i="0" kern="1200" dirty="0">
                <a:solidFill>
                  <a:schemeClr val="tx1"/>
                </a:solidFill>
                <a:effectLst/>
                <a:latin typeface="+mn-lt"/>
                <a:ea typeface="+mn-ea"/>
                <a:cs typeface="+mn-cs"/>
              </a:rPr>
              <a:t>Disciplines</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Anthropology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Business and Management</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Communication and Media Studies</a:t>
            </a:r>
            <a:r>
              <a:rPr lang="en-AU" sz="1200" b="0" i="0" kern="1200" dirty="0">
                <a:solidFill>
                  <a:schemeClr val="tx1"/>
                </a:solidFill>
                <a:effectLst/>
                <a:latin typeface="+mn-lt"/>
                <a:ea typeface="+mn-ea"/>
                <a:cs typeface="+mn-cs"/>
              </a:rPr>
              <a:t>, </a:t>
            </a:r>
            <a:r>
              <a:rPr lang="en-AU" sz="1200" b="0" i="0" u="none" strike="noStrike" kern="1200" dirty="0" err="1">
                <a:solidFill>
                  <a:schemeClr val="tx1"/>
                </a:solidFill>
                <a:effectLst/>
                <a:latin typeface="+mn-lt"/>
                <a:ea typeface="+mn-ea"/>
                <a:cs typeface="+mn-cs"/>
              </a:rPr>
              <a:t>Counseling</a:t>
            </a:r>
            <a:r>
              <a:rPr lang="en-AU" sz="1200" b="0" i="0" u="none" strike="noStrike" kern="1200" dirty="0">
                <a:solidFill>
                  <a:schemeClr val="tx1"/>
                </a:solidFill>
                <a:effectLst/>
                <a:latin typeface="+mn-lt"/>
                <a:ea typeface="+mn-ea"/>
                <a:cs typeface="+mn-cs"/>
              </a:rPr>
              <a:t> and Psychotherapy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Criminology and Criminal Justice</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Education</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Geography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Health</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History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Marketing</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Nursing</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Political Science and International Relations</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Psychology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Social Policy and Public Policy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Social Work</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Sociology</a:t>
            </a:r>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Abstract: </a:t>
            </a:r>
            <a:r>
              <a:rPr lang="en-AU" sz="1200" b="0" i="0" kern="1200" dirty="0">
                <a:solidFill>
                  <a:schemeClr val="tx1"/>
                </a:solidFill>
                <a:effectLst/>
                <a:latin typeface="+mn-lt"/>
                <a:ea typeface="+mn-ea"/>
                <a:cs typeface="+mn-cs"/>
              </a:rPr>
              <a:t>There has been an explosion of interest in visual culture - coming largely from work in sociology, anthropology and cultural studies and while there are a number of practical and technical manuals available for film, photographic and other visual media, there is a dearth of writing that combines both the practical and the technical. This book redresses this with a balanced approach that is written primarily for students in the social sciences who wish to use visual materials in the course of empirical, qualitative field research. It should also be of interest to experienced researchers who wish to expand their methodological approaches. Visual methods provides empirical approaches to both image creation and image analysis, drawing on a wide range of examples: from research conducted on ...</a:t>
            </a:r>
          </a:p>
          <a:p>
            <a:endParaRPr lang="en-AU" sz="1200" kern="1200" dirty="0">
              <a:solidFill>
                <a:schemeClr val="tx1"/>
              </a:solidFill>
              <a:effectLst/>
              <a:latin typeface="+mn-lt"/>
              <a:ea typeface="+mn-ea"/>
              <a:cs typeface="+mn-cs"/>
            </a:endParaRP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Camera Consciousness Theory</a:t>
            </a:r>
          </a:p>
          <a:p>
            <a:endParaRPr lang="en-US" dirty="0"/>
          </a:p>
          <a:p>
            <a:pPr fontAlgn="ctr">
              <a:spcBef>
                <a:spcPts val="1800"/>
              </a:spcBef>
            </a:pPr>
            <a:r>
              <a:rPr lang="en-AU" sz="1200" b="1" dirty="0"/>
              <a:t>Radical empiricism </a:t>
            </a:r>
            <a:r>
              <a:rPr lang="en-AU" sz="1200" dirty="0"/>
              <a:t>(William James)</a:t>
            </a:r>
          </a:p>
          <a:p>
            <a:pPr fontAlgn="ctr">
              <a:spcBef>
                <a:spcPts val="1800"/>
              </a:spcBef>
            </a:pPr>
            <a:r>
              <a:rPr lang="en-AU" sz="1200" b="1" dirty="0"/>
              <a:t>The “semi-subjectivity” of the camera </a:t>
            </a:r>
            <a:r>
              <a:rPr lang="en-AU" sz="1200" dirty="0"/>
              <a:t>in what Deleuze called pure optical and sound situations </a:t>
            </a:r>
          </a:p>
          <a:p>
            <a:pPr fontAlgn="ctr">
              <a:spcBef>
                <a:spcPts val="1800"/>
              </a:spcBef>
            </a:pPr>
            <a:r>
              <a:rPr lang="en-AU" sz="1200" b="1" dirty="0"/>
              <a:t>The vitality and thing-power of objects &amp; images </a:t>
            </a:r>
            <a:br>
              <a:rPr lang="en-AU" sz="1200" dirty="0"/>
            </a:br>
            <a:r>
              <a:rPr lang="en-AU" sz="1100" dirty="0"/>
              <a:t>(Bennett 2009; Connolly 2011; ANT; </a:t>
            </a:r>
            <a:r>
              <a:rPr lang="en-AU" sz="1100" dirty="0" err="1"/>
              <a:t>Kember</a:t>
            </a:r>
            <a:r>
              <a:rPr lang="en-AU" sz="1100" dirty="0"/>
              <a:t> &amp; </a:t>
            </a:r>
            <a:r>
              <a:rPr lang="en-AU" sz="1100" dirty="0" err="1"/>
              <a:t>Zylinska</a:t>
            </a:r>
            <a:r>
              <a:rPr lang="en-AU" sz="1100" dirty="0"/>
              <a:t> 2012) </a:t>
            </a:r>
          </a:p>
          <a:p>
            <a:pPr fontAlgn="ctr">
              <a:spcBef>
                <a:spcPts val="1800"/>
              </a:spcBef>
            </a:pPr>
            <a:r>
              <a:rPr lang="en-AU" sz="1200" b="1" dirty="0"/>
              <a:t>The non-human in media theory</a:t>
            </a:r>
            <a:r>
              <a:rPr lang="en-AU" sz="1200" dirty="0"/>
              <a:t>, and materiality in communication research </a:t>
            </a:r>
            <a:br>
              <a:rPr lang="en-AU" sz="1200" dirty="0"/>
            </a:br>
            <a:r>
              <a:rPr lang="en-AU" sz="1100" dirty="0"/>
              <a:t>(</a:t>
            </a:r>
            <a:r>
              <a:rPr lang="en-AU" sz="1100" dirty="0" err="1"/>
              <a:t>Grusin</a:t>
            </a:r>
            <a:r>
              <a:rPr lang="en-AU" sz="1100" dirty="0"/>
              <a:t> ed. 2015; Packer &amp; Crofts Wiley 2012; Gillespie </a:t>
            </a:r>
            <a:r>
              <a:rPr lang="en-AU" sz="1100" dirty="0" err="1"/>
              <a:t>etal</a:t>
            </a:r>
            <a:r>
              <a:rPr lang="en-AU" sz="1100" dirty="0"/>
              <a:t>. 2013)</a:t>
            </a:r>
          </a:p>
          <a:p>
            <a:pPr marL="0" indent="0" fontAlgn="ctr">
              <a:buNone/>
            </a:pPr>
            <a:endParaRPr lang="en-AU" sz="1200" dirty="0"/>
          </a:p>
          <a:p>
            <a:pPr marL="0" indent="0" fontAlgn="ctr">
              <a:buNone/>
            </a:pPr>
            <a:r>
              <a:rPr lang="en-AU" sz="1200" dirty="0">
                <a:solidFill>
                  <a:srgbClr val="FFFF00"/>
                </a:solidFill>
              </a:rPr>
              <a:t>The dual sense of augmentation and anxiety in the relationship we have to cameras </a:t>
            </a:r>
            <a:r>
              <a:rPr lang="en-AU" sz="1200" i="1" dirty="0">
                <a:solidFill>
                  <a:srgbClr val="FFFF00"/>
                </a:solidFill>
              </a:rPr>
              <a:t>and</a:t>
            </a:r>
            <a:r>
              <a:rPr lang="en-AU" sz="1200" dirty="0">
                <a:solidFill>
                  <a:srgbClr val="FFFF00"/>
                </a:solidFill>
              </a:rPr>
              <a:t> the </a:t>
            </a:r>
            <a:r>
              <a:rPr lang="en-AU" sz="1200" dirty="0" err="1">
                <a:solidFill>
                  <a:srgbClr val="FFFF00"/>
                </a:solidFill>
              </a:rPr>
              <a:t>spreadability</a:t>
            </a:r>
            <a:r>
              <a:rPr lang="en-AU" sz="1200" dirty="0">
                <a:solidFill>
                  <a:srgbClr val="FFFF00"/>
                </a:solidFill>
              </a:rPr>
              <a:t> of images as data.</a:t>
            </a:r>
          </a:p>
          <a:p>
            <a:endParaRPr lang="en-US" dirty="0"/>
          </a:p>
          <a:p>
            <a:pPr rtl="0" fontAlgn="ctr"/>
            <a:r>
              <a:rPr lang="en-AU" sz="1200" kern="1200" dirty="0">
                <a:solidFill>
                  <a:schemeClr val="tx1"/>
                </a:solidFill>
                <a:effectLst/>
                <a:latin typeface="+mn-lt"/>
                <a:ea typeface="+mn-ea"/>
                <a:cs typeface="+mn-cs"/>
              </a:rPr>
              <a:t>My approach is informed by: </a:t>
            </a:r>
            <a:endParaRPr lang="en-AU" sz="1050" kern="1200" dirty="0">
              <a:solidFill>
                <a:schemeClr val="tx1"/>
              </a:solidFill>
              <a:effectLst/>
              <a:latin typeface="+mn-lt"/>
              <a:ea typeface="+mn-ea"/>
              <a:cs typeface="+mn-cs"/>
            </a:endParaRPr>
          </a:p>
          <a:p>
            <a:pPr lvl="1" rtl="0" fontAlgn="ctr"/>
            <a:endParaRPr lang="en-AU" sz="1200" kern="1200" dirty="0">
              <a:solidFill>
                <a:schemeClr val="tx1"/>
              </a:solidFill>
              <a:effectLst/>
              <a:latin typeface="+mn-lt"/>
              <a:ea typeface="+mn-ea"/>
              <a:cs typeface="+mn-cs"/>
            </a:endParaRPr>
          </a:p>
          <a:p>
            <a:pPr lvl="1" rtl="0" fontAlgn="ctr"/>
            <a:r>
              <a:rPr lang="en-AU" sz="1200" kern="1200" dirty="0">
                <a:solidFill>
                  <a:schemeClr val="tx1"/>
                </a:solidFill>
                <a:effectLst/>
                <a:latin typeface="+mn-lt"/>
                <a:ea typeface="+mn-ea"/>
                <a:cs typeface="+mn-cs"/>
              </a:rPr>
              <a:t>The tenets of radical empiricism - mobilised so well by Adrian Mackenzie in his still amazing book on </a:t>
            </a:r>
            <a:r>
              <a:rPr lang="en-AU" sz="1200" i="1" kern="1200" dirty="0">
                <a:solidFill>
                  <a:schemeClr val="tx1"/>
                </a:solidFill>
                <a:effectLst/>
                <a:latin typeface="+mn-lt"/>
                <a:ea typeface="+mn-ea"/>
                <a:cs typeface="+mn-cs"/>
              </a:rPr>
              <a:t>Wirelessness</a:t>
            </a:r>
            <a:r>
              <a:rPr lang="en-AU" sz="1200" kern="1200" dirty="0">
                <a:solidFill>
                  <a:schemeClr val="tx1"/>
                </a:solidFill>
                <a:effectLst/>
                <a:latin typeface="+mn-lt"/>
                <a:ea typeface="+mn-ea"/>
                <a:cs typeface="+mn-cs"/>
              </a:rPr>
              <a:t>. And wireless relations key to how drones work...</a:t>
            </a:r>
            <a:endParaRPr lang="en-AU" sz="1050" kern="1200" dirty="0">
              <a:solidFill>
                <a:schemeClr val="tx1"/>
              </a:solidFill>
              <a:effectLst/>
              <a:latin typeface="+mn-lt"/>
              <a:ea typeface="+mn-ea"/>
              <a:cs typeface="+mn-cs"/>
            </a:endParaRPr>
          </a:p>
          <a:p>
            <a:pPr lvl="1" rtl="0" fontAlgn="ctr"/>
            <a:endParaRPr lang="en-AU" sz="1200" kern="1200" dirty="0">
              <a:solidFill>
                <a:schemeClr val="tx1"/>
              </a:solidFill>
              <a:effectLst/>
              <a:latin typeface="+mn-lt"/>
              <a:ea typeface="+mn-ea"/>
              <a:cs typeface="+mn-cs"/>
            </a:endParaRPr>
          </a:p>
          <a:p>
            <a:pPr lvl="1" rtl="0" fontAlgn="ctr"/>
            <a:r>
              <a:rPr lang="en-AU" sz="1200" kern="1200" dirty="0">
                <a:solidFill>
                  <a:schemeClr val="tx1"/>
                </a:solidFill>
                <a:effectLst/>
                <a:latin typeface="+mn-lt"/>
                <a:ea typeface="+mn-ea"/>
                <a:cs typeface="+mn-cs"/>
              </a:rPr>
              <a:t>What Deleuze saw the 'semi-subjectivity' of the camera in what he called the pure optical and sound situations of post-war Italian neo-realist cinema. </a:t>
            </a:r>
            <a:endParaRPr lang="en-AU" sz="1050" kern="1200" dirty="0">
              <a:solidFill>
                <a:schemeClr val="tx1"/>
              </a:solidFill>
              <a:effectLst/>
              <a:latin typeface="+mn-lt"/>
              <a:ea typeface="+mn-ea"/>
              <a:cs typeface="+mn-cs"/>
            </a:endParaRPr>
          </a:p>
          <a:p>
            <a:pPr lvl="1" rtl="0" fontAlgn="ctr"/>
            <a:endParaRPr lang="en-AU" sz="1200" kern="1200" dirty="0">
              <a:solidFill>
                <a:schemeClr val="tx1"/>
              </a:solidFill>
              <a:effectLst/>
              <a:latin typeface="+mn-lt"/>
              <a:ea typeface="+mn-ea"/>
              <a:cs typeface="+mn-cs"/>
            </a:endParaRPr>
          </a:p>
          <a:p>
            <a:pPr lvl="1" rtl="0" fontAlgn="ctr"/>
            <a:r>
              <a:rPr lang="en-AU" sz="1200" kern="1200" dirty="0">
                <a:solidFill>
                  <a:schemeClr val="tx1"/>
                </a:solidFill>
                <a:effectLst/>
                <a:latin typeface="+mn-lt"/>
                <a:ea typeface="+mn-ea"/>
                <a:cs typeface="+mn-cs"/>
              </a:rPr>
              <a:t>The vitality and thing-power of objects (Bennett, Connolly, et al.) and a turn to the non-human in media theory, and materiality in communication research</a:t>
            </a:r>
            <a:endParaRPr lang="en-AU" sz="105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42F4311-51BC-45ED-AD1C-1F1DC722E6E7}" type="slidenum">
              <a:rPr lang="en-AU" smtClean="0"/>
              <a:t>2</a:t>
            </a:fld>
            <a:endParaRPr lang="en-AU"/>
          </a:p>
        </p:txBody>
      </p:sp>
    </p:spTree>
    <p:extLst>
      <p:ext uri="{BB962C8B-B14F-4D97-AF65-F5344CB8AC3E}">
        <p14:creationId xmlns:p14="http://schemas.microsoft.com/office/powerpoint/2010/main" val="60733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rtl="0" fontAlgn="ctr">
              <a:buAutoNum type="alphaLcParenBoth"/>
            </a:pPr>
            <a:r>
              <a:rPr lang="en-AU" dirty="0"/>
              <a:t>a sign (/ sign-vehicle), which could be a word, an image, or even a pixel or group of pixels within an image, (b) an object, which could be a thing in the world or an abstract idea or concept, and (c) an interpretant, perhaps best understood as a combination of an interpretation and the interpreter</a:t>
            </a:r>
          </a:p>
          <a:p>
            <a:pPr marL="0" indent="0" rtl="0" fontAlgn="ctr">
              <a:buNone/>
            </a:pPr>
            <a:endParaRPr lang="en-AU" sz="1200" b="0" i="0" kern="1200" dirty="0">
              <a:solidFill>
                <a:schemeClr val="tx1"/>
              </a:solidFill>
              <a:effectLst/>
              <a:latin typeface="+mn-lt"/>
              <a:ea typeface="+mn-ea"/>
              <a:cs typeface="+mn-cs"/>
            </a:endParaRPr>
          </a:p>
          <a:p>
            <a:pPr marL="0" indent="0" rtl="0" fontAlgn="ctr">
              <a:buNone/>
            </a:pPr>
            <a:r>
              <a:rPr lang="en-AU" sz="1200" b="0" i="0" kern="1200" dirty="0">
                <a:solidFill>
                  <a:schemeClr val="tx1"/>
                </a:solidFill>
                <a:effectLst/>
                <a:latin typeface="+mn-lt"/>
                <a:ea typeface="+mn-ea"/>
                <a:cs typeface="+mn-cs"/>
              </a:rPr>
              <a:t>I </a:t>
            </a:r>
            <a:r>
              <a:rPr lang="en-AU" sz="1200" b="1" i="0" kern="1200" dirty="0">
                <a:solidFill>
                  <a:schemeClr val="tx1"/>
                </a:solidFill>
                <a:effectLst/>
                <a:latin typeface="+mn-lt"/>
                <a:ea typeface="+mn-ea"/>
                <a:cs typeface="+mn-cs"/>
              </a:rPr>
              <a:t>define</a:t>
            </a:r>
            <a:r>
              <a:rPr lang="en-AU" sz="1200" b="0" i="0" kern="1200" dirty="0">
                <a:solidFill>
                  <a:schemeClr val="tx1"/>
                </a:solidFill>
                <a:effectLst/>
                <a:latin typeface="+mn-lt"/>
                <a:ea typeface="+mn-ea"/>
                <a:cs typeface="+mn-cs"/>
              </a:rPr>
              <a:t> a </a:t>
            </a:r>
            <a:r>
              <a:rPr lang="en-AU" sz="1200" b="1" i="0" kern="1200" dirty="0">
                <a:solidFill>
                  <a:schemeClr val="tx1"/>
                </a:solidFill>
                <a:effectLst/>
                <a:latin typeface="+mn-lt"/>
                <a:ea typeface="+mn-ea"/>
                <a:cs typeface="+mn-cs"/>
              </a:rPr>
              <a:t>sign</a:t>
            </a:r>
            <a:r>
              <a:rPr lang="en-AU" sz="1200" b="0" i="0" kern="1200" dirty="0">
                <a:solidFill>
                  <a:schemeClr val="tx1"/>
                </a:solidFill>
                <a:effectLst/>
                <a:latin typeface="+mn-lt"/>
                <a:ea typeface="+mn-ea"/>
                <a:cs typeface="+mn-cs"/>
              </a:rPr>
              <a:t> as anything which is so determined by something else, called its Object, and so determines an effect upon a person, which effect I call its interpretant, that the latter is thereby mediately determined by the former.</a:t>
            </a:r>
          </a:p>
          <a:p>
            <a:pPr rtl="0" fontAlgn="ctr"/>
            <a:endParaRPr lang="en-AU" sz="1200" b="0" i="0" kern="1200" dirty="0">
              <a:solidFill>
                <a:schemeClr val="tx1"/>
              </a:solidFill>
              <a:effectLst/>
              <a:latin typeface="+mn-lt"/>
              <a:ea typeface="+mn-ea"/>
              <a:cs typeface="+mn-cs"/>
            </a:endParaRPr>
          </a:p>
          <a:p>
            <a:pPr rtl="0" fontAlgn="ctr"/>
            <a:r>
              <a:rPr lang="en-AU" sz="1200" b="0" i="0" kern="1200" dirty="0">
                <a:solidFill>
                  <a:schemeClr val="tx1"/>
                </a:solidFill>
                <a:effectLst/>
                <a:latin typeface="+mn-lt"/>
                <a:ea typeface="+mn-ea"/>
                <a:cs typeface="+mn-cs"/>
              </a:rPr>
              <a:t>John </a:t>
            </a:r>
            <a:r>
              <a:rPr lang="en-AU" sz="1200" b="0" i="0" kern="1200" dirty="0" err="1">
                <a:solidFill>
                  <a:schemeClr val="tx1"/>
                </a:solidFill>
                <a:effectLst/>
                <a:latin typeface="+mn-lt"/>
                <a:ea typeface="+mn-ea"/>
                <a:cs typeface="+mn-cs"/>
              </a:rPr>
              <a:t>Debes</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Visual Literacy:</a:t>
            </a:r>
            <a:r>
              <a:rPr lang="en-AU"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human competencies that enable a person to “discriminate and interpret the visible actions, objects, symbols” they encountered in their environment.</a:t>
            </a:r>
            <a:endParaRPr lang="en-AU" sz="1200" b="0" i="0" kern="1200" dirty="0">
              <a:solidFill>
                <a:schemeClr val="tx1"/>
              </a:solidFill>
              <a:effectLst/>
              <a:latin typeface="+mn-lt"/>
              <a:ea typeface="+mn-ea"/>
              <a:cs typeface="+mn-cs"/>
            </a:endParaRPr>
          </a:p>
          <a:p>
            <a:pPr rtl="0" fontAlgn="ctr"/>
            <a:endParaRPr lang="en-AU" sz="1200" b="0" i="0" kern="1200" dirty="0">
              <a:solidFill>
                <a:schemeClr val="tx1"/>
              </a:solidFill>
              <a:effectLst/>
              <a:latin typeface="+mn-lt"/>
              <a:ea typeface="+mn-ea"/>
              <a:cs typeface="+mn-cs"/>
            </a:endParaRPr>
          </a:p>
          <a:p>
            <a:pPr rtl="0" fontAlgn="ctr"/>
            <a:r>
              <a:rPr lang="en-AU" sz="1200" b="0" i="0" kern="1200" dirty="0">
                <a:solidFill>
                  <a:schemeClr val="tx1"/>
                </a:solidFill>
                <a:effectLst/>
                <a:latin typeface="+mn-lt"/>
                <a:ea typeface="+mn-ea"/>
                <a:cs typeface="+mn-cs"/>
              </a:rPr>
              <a:t>Where do we go? In addition to regulation and political economic and platform critique:: Visual literacies (&amp; digital &amp; data literacies) as pathways to intervention; </a:t>
            </a:r>
          </a:p>
          <a:p>
            <a:pPr rtl="0" fontAlgn="ctr"/>
            <a:endParaRPr lang="en-AU" sz="1200" b="0" i="0" kern="1200" dirty="0">
              <a:solidFill>
                <a:schemeClr val="tx1"/>
              </a:solidFill>
              <a:effectLst/>
              <a:latin typeface="+mn-lt"/>
              <a:ea typeface="+mn-ea"/>
              <a:cs typeface="+mn-cs"/>
            </a:endParaRPr>
          </a:p>
          <a:p>
            <a:pPr rtl="0" fontAlgn="ctr"/>
            <a:r>
              <a:rPr lang="en-US" sz="1200" b="0" i="0" kern="1200" dirty="0">
                <a:solidFill>
                  <a:schemeClr val="tx1"/>
                </a:solidFill>
                <a:effectLst/>
                <a:latin typeface="+mn-lt"/>
                <a:ea typeface="+mn-ea"/>
                <a:cs typeface="+mn-cs"/>
              </a:rPr>
              <a:t>We need to tend to the dual evolution of camera consciousness - as something we are (or should be) experiencing alongside and with machines. Training visual literacies; data sets etc. Has several components or strategies:</a:t>
            </a:r>
          </a:p>
          <a:p>
            <a:pPr rtl="0" fontAlgn="ctr"/>
            <a:endParaRPr lang="en-US" sz="1200" b="0" i="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Intervene in the semiotic chains… Locate the </a:t>
            </a:r>
            <a:r>
              <a:rPr lang="en-AU" sz="1200" b="0" i="0" kern="1200" dirty="0" err="1">
                <a:solidFill>
                  <a:schemeClr val="tx1"/>
                </a:solidFill>
                <a:effectLst/>
                <a:latin typeface="+mn-lt"/>
                <a:ea typeface="+mn-ea"/>
                <a:cs typeface="+mn-cs"/>
              </a:rPr>
              <a:t>interpretant</a:t>
            </a:r>
            <a:r>
              <a:rPr lang="en-AU" sz="1200" b="0" i="0" kern="1200" dirty="0">
                <a:solidFill>
                  <a:schemeClr val="tx1"/>
                </a:solidFill>
                <a:effectLst/>
                <a:latin typeface="+mn-lt"/>
                <a:ea typeface="+mn-ea"/>
                <a:cs typeface="+mn-cs"/>
              </a:rPr>
              <a:t> (where and among whom interpretation happens), the component parts or sign vehicles, and build toward inclusion, fairness, harm reduction…</a:t>
            </a:r>
          </a:p>
          <a:p>
            <a:pPr marL="0" marR="0" lvl="0" indent="0" algn="l" defTabSz="914400" rtl="0" eaLnBrk="1" fontAlgn="ctr"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rtl="0" fontAlgn="ctr"/>
            <a:r>
              <a:rPr lang="en-AU" sz="1200" b="0" i="0" kern="1200" dirty="0">
                <a:solidFill>
                  <a:schemeClr val="tx1"/>
                </a:solidFill>
                <a:effectLst/>
                <a:latin typeface="+mn-lt"/>
                <a:ea typeface="+mn-ea"/>
                <a:cs typeface="+mn-cs"/>
              </a:rPr>
              <a:t>First, social learning or public pedagogy as crucial: socialising machine learning. [Because platforms are not helping, and governments need our input and direction!!]</a:t>
            </a:r>
          </a:p>
          <a:p>
            <a:pPr rtl="0" fontAlgn="ct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3F1ABB4-5E63-4BA2-AEF7-67612BEB41F3}" type="slidenum">
              <a:rPr lang="en-AU" smtClean="0"/>
              <a:t>3</a:t>
            </a:fld>
            <a:endParaRPr lang="en-AU"/>
          </a:p>
        </p:txBody>
      </p:sp>
    </p:spTree>
    <p:extLst>
      <p:ext uri="{BB962C8B-B14F-4D97-AF65-F5344CB8AC3E}">
        <p14:creationId xmlns:p14="http://schemas.microsoft.com/office/powerpoint/2010/main" val="29976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13-May-20</a:t>
            </a:fld>
            <a:endParaRPr lang="en-US" dirty="0"/>
          </a:p>
        </p:txBody>
      </p:sp>
      <p:sp>
        <p:nvSpPr>
          <p:cNvPr id="5" name="Footer Placeholder 4"/>
          <p:cNvSpPr>
            <a:spLocks noGrp="1"/>
          </p:cNvSpPr>
          <p:nvPr>
            <p:ph type="ftr" sz="quarter" idx="11"/>
          </p:nvPr>
        </p:nvSpPr>
        <p:spPr/>
        <p:txBody>
          <a:bodyPr/>
          <a:lstStyle/>
          <a:p>
            <a:r>
              <a:rPr lang="en-AU"/>
              <a:t>Automating Vision | Anthony McCosker | @ACMcCosker | amccosker@swin.edu.au</a:t>
            </a:r>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38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2E6C7-937E-4A78-9397-F7102B9C028C}" type="datetimeFigureOut">
              <a:rPr lang="en-AU" smtClean="0"/>
              <a:t>13/05/2020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416527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2E6C7-937E-4A78-9397-F7102B9C028C}" type="datetimeFigureOut">
              <a:rPr lang="en-AU" smtClean="0"/>
              <a:t>13/05/2020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359268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13-May-20</a:t>
            </a:fld>
            <a:endParaRPr lang="en-US" dirty="0"/>
          </a:p>
        </p:txBody>
      </p:sp>
      <p:sp>
        <p:nvSpPr>
          <p:cNvPr id="5" name="Footer Placeholder 4"/>
          <p:cNvSpPr>
            <a:spLocks noGrp="1"/>
          </p:cNvSpPr>
          <p:nvPr>
            <p:ph type="ftr" sz="quarter" idx="11"/>
          </p:nvPr>
        </p:nvSpPr>
        <p:spPr/>
        <p:txBody>
          <a:bodyPr/>
          <a:lstStyle/>
          <a:p>
            <a:r>
              <a:rPr lang="en-AU"/>
              <a:t>Automating Vision | Anthony McCosker | @ACMcCosker | amccosker@swin.edu.au</a:t>
            </a:r>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8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13-May-20</a:t>
            </a:fld>
            <a:endParaRPr lang="en-US" dirty="0"/>
          </a:p>
        </p:txBody>
      </p:sp>
      <p:sp>
        <p:nvSpPr>
          <p:cNvPr id="5" name="Footer Placeholder 4"/>
          <p:cNvSpPr>
            <a:spLocks noGrp="1"/>
          </p:cNvSpPr>
          <p:nvPr>
            <p:ph type="ftr" sz="quarter" idx="11"/>
          </p:nvPr>
        </p:nvSpPr>
        <p:spPr/>
        <p:txBody>
          <a:bodyPr/>
          <a:lstStyle/>
          <a:p>
            <a:r>
              <a:rPr lang="en-AU"/>
              <a:t>Automating Vision | Anthony McCosker | @ACMcCosker | amccosker@swin.edu.au</a:t>
            </a:r>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262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2E6C7-937E-4A78-9397-F7102B9C028C}" type="datetimeFigureOut">
              <a:rPr lang="en-AU" smtClean="0"/>
              <a:t>13/05/2020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119594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2E6C7-937E-4A78-9397-F7102B9C028C}" type="datetimeFigureOut">
              <a:rPr lang="en-AU" smtClean="0"/>
              <a:t>13/05/2020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23152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2E6C7-937E-4A78-9397-F7102B9C028C}" type="datetimeFigureOut">
              <a:rPr lang="en-AU" smtClean="0"/>
              <a:t>13/05/2020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70355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2E6C7-937E-4A78-9397-F7102B9C028C}" type="datetimeFigureOut">
              <a:rPr lang="en-AU" smtClean="0"/>
              <a:t>13/05/2020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126408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2E6C7-937E-4A78-9397-F7102B9C028C}" type="datetimeFigureOut">
              <a:rPr lang="en-AU" smtClean="0"/>
              <a:t>13/05/2020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241169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2E6C7-937E-4A78-9397-F7102B9C028C}" type="datetimeFigureOut">
              <a:rPr lang="en-AU" smtClean="0"/>
              <a:t>13/05/2020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55235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2E6C7-937E-4A78-9397-F7102B9C028C}" type="datetimeFigureOut">
              <a:rPr lang="en-AU" smtClean="0"/>
              <a:t>13/05/2020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F7D2A-39BE-442E-BB35-4567C128FE14}" type="slidenum">
              <a:rPr lang="en-AU" smtClean="0"/>
              <a:t>‹#›</a:t>
            </a:fld>
            <a:endParaRPr lang="en-AU"/>
          </a:p>
        </p:txBody>
      </p:sp>
    </p:spTree>
    <p:extLst>
      <p:ext uri="{BB962C8B-B14F-4D97-AF65-F5344CB8AC3E}">
        <p14:creationId xmlns:p14="http://schemas.microsoft.com/office/powerpoint/2010/main" val="31933738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07" y="165834"/>
            <a:ext cx="7886700" cy="761925"/>
          </a:xfrm>
        </p:spPr>
        <p:txBody>
          <a:bodyPr>
            <a:normAutofit/>
          </a:bodyPr>
          <a:lstStyle/>
          <a:p>
            <a:r>
              <a:rPr lang="en-AU" sz="2800" dirty="0"/>
              <a:t>What is camera consciousness &amp; why does it matter?</a:t>
            </a:r>
          </a:p>
        </p:txBody>
      </p:sp>
      <p:sp>
        <p:nvSpPr>
          <p:cNvPr id="4" name="Footer Placeholder 4"/>
          <p:cNvSpPr>
            <a:spLocks noGrp="1"/>
          </p:cNvSpPr>
          <p:nvPr>
            <p:ph type="ftr" sz="quarter" idx="11"/>
          </p:nvPr>
        </p:nvSpPr>
        <p:spPr>
          <a:xfrm>
            <a:off x="1088571" y="6415506"/>
            <a:ext cx="9579429" cy="365125"/>
          </a:xfrm>
        </p:spPr>
        <p:txBody>
          <a:bodyPr/>
          <a:lstStyle/>
          <a:p>
            <a:r>
              <a:rPr lang="en-AU" i="1" dirty="0"/>
              <a:t>Automating Vision: The Social Implications of the New Camera Consciousness</a:t>
            </a:r>
            <a:r>
              <a:rPr lang="en-AU" dirty="0"/>
              <a:t>. 2020. Anthony McCosker and Rowan Wilken. Routledge, New York.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387" t="26059" r="13723" b="12575"/>
          <a:stretch/>
        </p:blipFill>
        <p:spPr>
          <a:xfrm>
            <a:off x="6923314" y="1424778"/>
            <a:ext cx="4626429" cy="3262478"/>
          </a:xfrm>
          <a:prstGeom prst="rect">
            <a:avLst/>
          </a:prstGeom>
        </p:spPr>
      </p:pic>
      <p:sp>
        <p:nvSpPr>
          <p:cNvPr id="6" name="TextBox 5"/>
          <p:cNvSpPr txBox="1"/>
          <p:nvPr/>
        </p:nvSpPr>
        <p:spPr>
          <a:xfrm>
            <a:off x="566057" y="1378736"/>
            <a:ext cx="5649686" cy="4862870"/>
          </a:xfrm>
          <a:prstGeom prst="rect">
            <a:avLst/>
          </a:prstGeom>
          <a:noFill/>
        </p:spPr>
        <p:txBody>
          <a:bodyPr wrap="square" rtlCol="0">
            <a:spAutoFit/>
          </a:bodyPr>
          <a:lstStyle/>
          <a:p>
            <a:pPr>
              <a:spcBef>
                <a:spcPts val="1200"/>
              </a:spcBef>
            </a:pPr>
            <a:r>
              <a:rPr lang="en-AU" sz="2000" dirty="0">
                <a:latin typeface="+mj-lt"/>
              </a:rPr>
              <a:t>In early visual anthropology, camera consciousness was defined as a barrier to be overcome in finding the ‘true’ character of the people before the camera.</a:t>
            </a:r>
          </a:p>
          <a:p>
            <a:pPr>
              <a:spcBef>
                <a:spcPts val="1200"/>
              </a:spcBef>
            </a:pPr>
            <a:r>
              <a:rPr lang="en-AU" sz="2000" dirty="0">
                <a:latin typeface="+mj-lt"/>
              </a:rPr>
              <a:t>Gregory Bateson and Margaret Mead pioneered visual data analysis as a means of both data capture and visual sense-making – to ‘reveal’ the character of the Balinese people. </a:t>
            </a:r>
          </a:p>
          <a:p>
            <a:pPr>
              <a:spcBef>
                <a:spcPts val="1200"/>
              </a:spcBef>
            </a:pPr>
            <a:r>
              <a:rPr lang="en-AU" sz="2000" dirty="0">
                <a:latin typeface="+mj-lt"/>
              </a:rPr>
              <a:t>Central to their technique was “the fact that we never asked to take pictures,” and associated with this element of surprise was the use of “an angular viewfinder for when the subject might be expected to dislike being photographed at that particular moment.” </a:t>
            </a:r>
          </a:p>
          <a:p>
            <a:pPr>
              <a:spcBef>
                <a:spcPts val="1200"/>
              </a:spcBef>
            </a:pPr>
            <a:r>
              <a:rPr lang="en-AU" sz="2000" dirty="0">
                <a:solidFill>
                  <a:srgbClr val="FFFF00"/>
                </a:solidFill>
                <a:latin typeface="+mj-lt"/>
              </a:rPr>
              <a:t>Consider these techniques in the age of automation.</a:t>
            </a:r>
          </a:p>
        </p:txBody>
      </p:sp>
      <p:sp>
        <p:nvSpPr>
          <p:cNvPr id="8" name="TextBox 7"/>
          <p:cNvSpPr txBox="1"/>
          <p:nvPr/>
        </p:nvSpPr>
        <p:spPr>
          <a:xfrm>
            <a:off x="6923314" y="4891887"/>
            <a:ext cx="3901307" cy="584775"/>
          </a:xfrm>
          <a:prstGeom prst="rect">
            <a:avLst/>
          </a:prstGeom>
          <a:noFill/>
        </p:spPr>
        <p:txBody>
          <a:bodyPr wrap="square" rtlCol="0">
            <a:spAutoFit/>
          </a:bodyPr>
          <a:lstStyle/>
          <a:p>
            <a:r>
              <a:rPr lang="en-AU" sz="1600" dirty="0">
                <a:solidFill>
                  <a:schemeClr val="tx2"/>
                </a:solidFill>
              </a:rPr>
              <a:t>(Bateson &amp; Mead, 1942, Balinese Character: </a:t>
            </a:r>
            <a:br>
              <a:rPr lang="en-AU" sz="1600" dirty="0">
                <a:solidFill>
                  <a:schemeClr val="tx2"/>
                </a:solidFill>
              </a:rPr>
            </a:br>
            <a:r>
              <a:rPr lang="en-AU" sz="1600" dirty="0">
                <a:solidFill>
                  <a:schemeClr val="tx2"/>
                </a:solidFill>
              </a:rPr>
              <a:t>A photographic analysis)</a:t>
            </a:r>
            <a:endParaRPr lang="en-AU" dirty="0">
              <a:solidFill>
                <a:schemeClr val="tx2"/>
              </a:solidFill>
            </a:endParaRPr>
          </a:p>
        </p:txBody>
      </p:sp>
    </p:spTree>
    <p:extLst>
      <p:ext uri="{BB962C8B-B14F-4D97-AF65-F5344CB8AC3E}">
        <p14:creationId xmlns:p14="http://schemas.microsoft.com/office/powerpoint/2010/main" val="4220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59" y="258442"/>
            <a:ext cx="7886700" cy="701673"/>
          </a:xfrm>
        </p:spPr>
        <p:txBody>
          <a:bodyPr>
            <a:normAutofit/>
          </a:bodyPr>
          <a:lstStyle/>
          <a:p>
            <a:r>
              <a:rPr lang="en-AU" sz="3200" dirty="0"/>
              <a:t>Elements of camera consciousness</a:t>
            </a:r>
          </a:p>
        </p:txBody>
      </p:sp>
      <p:sp>
        <p:nvSpPr>
          <p:cNvPr id="3" name="Content Placeholder 2"/>
          <p:cNvSpPr>
            <a:spLocks noGrp="1"/>
          </p:cNvSpPr>
          <p:nvPr>
            <p:ph idx="1"/>
          </p:nvPr>
        </p:nvSpPr>
        <p:spPr>
          <a:xfrm>
            <a:off x="522515" y="1143000"/>
            <a:ext cx="5050972" cy="5257800"/>
          </a:xfrm>
        </p:spPr>
        <p:txBody>
          <a:bodyPr>
            <a:noAutofit/>
          </a:bodyPr>
          <a:lstStyle/>
          <a:p>
            <a:pPr marL="457200" indent="-457200">
              <a:spcBef>
                <a:spcPts val="1200"/>
              </a:spcBef>
              <a:buFont typeface="+mj-lt"/>
              <a:buAutoNum type="arabicPeriod"/>
            </a:pPr>
            <a:r>
              <a:rPr lang="en-AU" sz="2000" dirty="0">
                <a:solidFill>
                  <a:srgbClr val="FFFF00"/>
                </a:solidFill>
                <a:latin typeface="Calibri Light" panose="020F0302020204030204" pitchFamily="34" charset="0"/>
              </a:rPr>
              <a:t>Awareness of </a:t>
            </a:r>
            <a:r>
              <a:rPr lang="en-AU" sz="2000" dirty="0">
                <a:latin typeface="Calibri Light" panose="020F0302020204030204" pitchFamily="34" charset="0"/>
              </a:rPr>
              <a:t>camera devices and an affective relationship with them</a:t>
            </a:r>
          </a:p>
          <a:p>
            <a:pPr marL="457200" indent="-457200">
              <a:spcBef>
                <a:spcPts val="1200"/>
              </a:spcBef>
              <a:buFont typeface="+mj-lt"/>
              <a:buAutoNum type="arabicPeriod"/>
            </a:pPr>
            <a:r>
              <a:rPr lang="en-AU" sz="2000" dirty="0">
                <a:latin typeface="Calibri Light" panose="020F0302020204030204" pitchFamily="34" charset="0"/>
              </a:rPr>
              <a:t>The camera’s function in transforming </a:t>
            </a:r>
            <a:r>
              <a:rPr lang="en-AU" sz="2000" dirty="0">
                <a:solidFill>
                  <a:srgbClr val="FFFF00"/>
                </a:solidFill>
                <a:latin typeface="Calibri Light" panose="020F0302020204030204" pitchFamily="34" charset="0"/>
              </a:rPr>
              <a:t>the world as visual data </a:t>
            </a:r>
          </a:p>
          <a:p>
            <a:pPr marL="457200" indent="-457200">
              <a:spcBef>
                <a:spcPts val="1200"/>
              </a:spcBef>
              <a:buFont typeface="+mj-lt"/>
              <a:buAutoNum type="arabicPeriod"/>
            </a:pPr>
            <a:r>
              <a:rPr lang="en-AU" sz="2000" dirty="0">
                <a:latin typeface="Calibri Light" panose="020F0302020204030204" pitchFamily="34" charset="0"/>
              </a:rPr>
              <a:t>Camera ‘intelligence’: the capacity for </a:t>
            </a:r>
            <a:r>
              <a:rPr lang="en-AU" sz="2000" dirty="0">
                <a:solidFill>
                  <a:srgbClr val="FFFF00"/>
                </a:solidFill>
                <a:latin typeface="Calibri Light" panose="020F0302020204030204" pitchFamily="34" charset="0"/>
              </a:rPr>
              <a:t>machine vision</a:t>
            </a:r>
            <a:r>
              <a:rPr lang="en-AU" sz="2000" dirty="0">
                <a:latin typeface="Calibri Light" panose="020F0302020204030204" pitchFamily="34" charset="0"/>
              </a:rPr>
              <a:t>, deep learning, image processing </a:t>
            </a:r>
          </a:p>
          <a:p>
            <a:pPr marL="457200" indent="-457200">
              <a:spcBef>
                <a:spcPts val="1200"/>
              </a:spcBef>
              <a:buFont typeface="+mj-lt"/>
              <a:buAutoNum type="arabicPeriod"/>
            </a:pPr>
            <a:r>
              <a:rPr lang="en-AU" sz="2000" dirty="0">
                <a:latin typeface="Calibri Light" panose="020F0302020204030204" pitchFamily="34" charset="0"/>
              </a:rPr>
              <a:t>New </a:t>
            </a:r>
            <a:r>
              <a:rPr lang="en-AU" sz="2000" dirty="0">
                <a:solidFill>
                  <a:srgbClr val="FFFF00"/>
                </a:solidFill>
                <a:latin typeface="Calibri Light" panose="020F0302020204030204" pitchFamily="34" charset="0"/>
              </a:rPr>
              <a:t>operational</a:t>
            </a:r>
            <a:r>
              <a:rPr lang="en-AU" sz="2000" dirty="0">
                <a:latin typeface="Calibri Light" panose="020F0302020204030204" pitchFamily="34" charset="0"/>
              </a:rPr>
              <a:t> and communicative qualities of the digital image </a:t>
            </a:r>
          </a:p>
          <a:p>
            <a:pPr marL="457200" indent="-457200">
              <a:spcBef>
                <a:spcPts val="1200"/>
              </a:spcBef>
              <a:buFont typeface="+mj-lt"/>
              <a:buAutoNum type="arabicPeriod"/>
            </a:pPr>
            <a:r>
              <a:rPr lang="en-AU" sz="2000" dirty="0">
                <a:latin typeface="Calibri Light" panose="020F0302020204030204" pitchFamily="34" charset="0"/>
              </a:rPr>
              <a:t>The </a:t>
            </a:r>
            <a:r>
              <a:rPr lang="en-AU" sz="2000" dirty="0">
                <a:solidFill>
                  <a:srgbClr val="FFFF00"/>
                </a:solidFill>
                <a:latin typeface="Calibri Light" panose="020F0302020204030204" pitchFamily="34" charset="0"/>
              </a:rPr>
              <a:t>distribution of vision </a:t>
            </a:r>
            <a:r>
              <a:rPr lang="en-AU" sz="2000" dirty="0">
                <a:latin typeface="Calibri Light" panose="020F0302020204030204" pitchFamily="34" charset="0"/>
              </a:rPr>
              <a:t>and points of view </a:t>
            </a:r>
          </a:p>
          <a:p>
            <a:pPr marL="457200" indent="-457200">
              <a:spcBef>
                <a:spcPts val="1200"/>
              </a:spcBef>
              <a:buFont typeface="+mj-lt"/>
              <a:buAutoNum type="arabicPeriod"/>
            </a:pPr>
            <a:r>
              <a:rPr lang="en-AU" sz="2000" dirty="0">
                <a:solidFill>
                  <a:srgbClr val="FFFF00"/>
                </a:solidFill>
                <a:latin typeface="Calibri Light" panose="020F0302020204030204" pitchFamily="34" charset="0"/>
              </a:rPr>
              <a:t>Visibility as a commodity </a:t>
            </a:r>
            <a:r>
              <a:rPr lang="en-AU" sz="2000" dirty="0">
                <a:latin typeface="Calibri Light" panose="020F0302020204030204" pitchFamily="34" charset="0"/>
              </a:rPr>
              <a:t>within an unevenly distributed (social) media ecosystem</a:t>
            </a:r>
          </a:p>
        </p:txBody>
      </p:sp>
      <p:sp>
        <p:nvSpPr>
          <p:cNvPr id="4" name="TextBox 3">
            <a:extLst>
              <a:ext uri="{FF2B5EF4-FFF2-40B4-BE49-F238E27FC236}">
                <a16:creationId xmlns:a16="http://schemas.microsoft.com/office/drawing/2014/main" id="{3EE12D20-9E8E-47A2-B62E-B26A74337477}"/>
              </a:ext>
            </a:extLst>
          </p:cNvPr>
          <p:cNvSpPr txBox="1"/>
          <p:nvPr/>
        </p:nvSpPr>
        <p:spPr>
          <a:xfrm>
            <a:off x="6364659" y="4648200"/>
            <a:ext cx="4956482" cy="1015663"/>
          </a:xfrm>
          <a:prstGeom prst="rect">
            <a:avLst/>
          </a:prstGeom>
          <a:noFill/>
        </p:spPr>
        <p:txBody>
          <a:bodyPr wrap="square" rtlCol="0">
            <a:spAutoFit/>
          </a:bodyPr>
          <a:lstStyle/>
          <a:p>
            <a:pPr algn="r"/>
            <a:r>
              <a:rPr lang="en-AU" sz="2000" dirty="0">
                <a:solidFill>
                  <a:srgbClr val="FFFF00"/>
                </a:solidFill>
                <a:latin typeface="+mj-lt"/>
              </a:rPr>
              <a:t>The dual sense of augmentation and anxiety in the relationship we have to cameras </a:t>
            </a:r>
            <a:r>
              <a:rPr lang="en-AU" sz="2000" i="1" dirty="0">
                <a:solidFill>
                  <a:srgbClr val="FFFF00"/>
                </a:solidFill>
                <a:latin typeface="+mj-lt"/>
              </a:rPr>
              <a:t>and</a:t>
            </a:r>
            <a:r>
              <a:rPr lang="en-AU" sz="2000" dirty="0">
                <a:solidFill>
                  <a:srgbClr val="FFFF00"/>
                </a:solidFill>
                <a:latin typeface="+mj-lt"/>
              </a:rPr>
              <a:t> the value of images as visual data</a:t>
            </a:r>
          </a:p>
        </p:txBody>
      </p:sp>
      <p:pic>
        <p:nvPicPr>
          <p:cNvPr id="7" name="Picture 6">
            <a:extLst>
              <a:ext uri="{FF2B5EF4-FFF2-40B4-BE49-F238E27FC236}">
                <a16:creationId xmlns:a16="http://schemas.microsoft.com/office/drawing/2014/main" id="{B18C433B-0D93-41E0-88F0-9B29F50F5388}"/>
              </a:ext>
            </a:extLst>
          </p:cNvPr>
          <p:cNvPicPr>
            <a:picLocks noChangeAspect="1"/>
          </p:cNvPicPr>
          <p:nvPr/>
        </p:nvPicPr>
        <p:blipFill>
          <a:blip r:embed="rId3"/>
          <a:stretch>
            <a:fillRect/>
          </a:stretch>
        </p:blipFill>
        <p:spPr>
          <a:xfrm>
            <a:off x="6364659" y="1143000"/>
            <a:ext cx="4956483" cy="3271279"/>
          </a:xfrm>
          <a:prstGeom prst="rect">
            <a:avLst/>
          </a:prstGeom>
        </p:spPr>
      </p:pic>
      <p:sp>
        <p:nvSpPr>
          <p:cNvPr id="8" name="Footer Placeholder 4">
            <a:extLst>
              <a:ext uri="{FF2B5EF4-FFF2-40B4-BE49-F238E27FC236}">
                <a16:creationId xmlns:a16="http://schemas.microsoft.com/office/drawing/2014/main" id="{8DEF39F7-D586-4137-8191-D2277A49E1CC}"/>
              </a:ext>
            </a:extLst>
          </p:cNvPr>
          <p:cNvSpPr>
            <a:spLocks noGrp="1"/>
          </p:cNvSpPr>
          <p:nvPr>
            <p:ph type="ftr" sz="quarter" idx="11"/>
          </p:nvPr>
        </p:nvSpPr>
        <p:spPr>
          <a:xfrm>
            <a:off x="1088571" y="6415506"/>
            <a:ext cx="9579429" cy="365125"/>
          </a:xfrm>
        </p:spPr>
        <p:txBody>
          <a:bodyPr/>
          <a:lstStyle/>
          <a:p>
            <a:r>
              <a:rPr lang="en-AU" i="1" dirty="0"/>
              <a:t>Automating Vision: The Social Implications of the New Camera Consciousness</a:t>
            </a:r>
            <a:r>
              <a:rPr lang="en-AU" dirty="0"/>
              <a:t>. 2020. Anthony McCosker and Rowan Wilken. Routledge, New York. </a:t>
            </a:r>
          </a:p>
        </p:txBody>
      </p:sp>
    </p:spTree>
    <p:extLst>
      <p:ext uri="{BB962C8B-B14F-4D97-AF65-F5344CB8AC3E}">
        <p14:creationId xmlns:p14="http://schemas.microsoft.com/office/powerpoint/2010/main" val="95442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67" y="271938"/>
            <a:ext cx="7886700" cy="698130"/>
          </a:xfrm>
        </p:spPr>
        <p:txBody>
          <a:bodyPr>
            <a:normAutofit/>
          </a:bodyPr>
          <a:lstStyle/>
          <a:p>
            <a:r>
              <a:rPr lang="en-AU" sz="2800" dirty="0"/>
              <a:t>Semiotics as technique: accounting for machine vision </a:t>
            </a:r>
            <a:endParaRPr lang="en-AU" sz="3200" dirty="0"/>
          </a:p>
        </p:txBody>
      </p:sp>
      <p:sp>
        <p:nvSpPr>
          <p:cNvPr id="3" name="Content Placeholder 2"/>
          <p:cNvSpPr>
            <a:spLocks noGrp="1"/>
          </p:cNvSpPr>
          <p:nvPr>
            <p:ph idx="1"/>
          </p:nvPr>
        </p:nvSpPr>
        <p:spPr>
          <a:xfrm>
            <a:off x="435429" y="1143000"/>
            <a:ext cx="9504528" cy="5213351"/>
          </a:xfrm>
        </p:spPr>
        <p:txBody>
          <a:bodyPr>
            <a:normAutofit/>
          </a:bodyPr>
          <a:lstStyle/>
          <a:p>
            <a:r>
              <a:rPr lang="en-AU" sz="2000" dirty="0">
                <a:latin typeface="+mj-lt"/>
              </a:rPr>
              <a:t>Peircean semiotics (triadic): </a:t>
            </a:r>
          </a:p>
          <a:p>
            <a:pPr lvl="1"/>
            <a:r>
              <a:rPr lang="en-AU" sz="2000" dirty="0">
                <a:latin typeface="+mj-lt"/>
              </a:rPr>
              <a:t>meaning making happens actively in the </a:t>
            </a:r>
            <a:br>
              <a:rPr lang="en-AU" sz="2000" dirty="0">
                <a:latin typeface="+mj-lt"/>
              </a:rPr>
            </a:br>
            <a:r>
              <a:rPr lang="en-AU" sz="2000" dirty="0">
                <a:latin typeface="+mj-lt"/>
              </a:rPr>
              <a:t>relationship between: </a:t>
            </a:r>
          </a:p>
          <a:p>
            <a:pPr marL="914400" lvl="2" indent="0">
              <a:spcBef>
                <a:spcPts val="1800"/>
              </a:spcBef>
              <a:buNone/>
            </a:pPr>
            <a:r>
              <a:rPr lang="en-AU" dirty="0">
                <a:latin typeface="+mj-lt"/>
              </a:rPr>
              <a:t>(a) </a:t>
            </a:r>
            <a:r>
              <a:rPr lang="en-AU" b="1" dirty="0">
                <a:solidFill>
                  <a:srgbClr val="FFFF00"/>
                </a:solidFill>
                <a:latin typeface="+mj-lt"/>
              </a:rPr>
              <a:t>sign</a:t>
            </a:r>
            <a:r>
              <a:rPr lang="en-AU" dirty="0">
                <a:latin typeface="+mj-lt"/>
              </a:rPr>
              <a:t> (/ sign-vehicle) word, image, pixel or group </a:t>
            </a:r>
            <a:br>
              <a:rPr lang="en-AU" dirty="0">
                <a:latin typeface="+mj-lt"/>
              </a:rPr>
            </a:br>
            <a:r>
              <a:rPr lang="en-AU" dirty="0">
                <a:latin typeface="+mj-lt"/>
              </a:rPr>
              <a:t>of pixels within an image </a:t>
            </a:r>
          </a:p>
          <a:p>
            <a:pPr marL="914400" lvl="2" indent="0">
              <a:buNone/>
            </a:pPr>
            <a:r>
              <a:rPr lang="en-AU" dirty="0">
                <a:latin typeface="+mj-lt"/>
              </a:rPr>
              <a:t>(b) </a:t>
            </a:r>
            <a:r>
              <a:rPr lang="en-AU" b="1" dirty="0">
                <a:solidFill>
                  <a:srgbClr val="FFFF00"/>
                </a:solidFill>
                <a:latin typeface="+mj-lt"/>
              </a:rPr>
              <a:t>object</a:t>
            </a:r>
            <a:r>
              <a:rPr lang="en-AU" dirty="0">
                <a:latin typeface="+mj-lt"/>
              </a:rPr>
              <a:t>, a thing in the world or an abstract idea or concept </a:t>
            </a:r>
          </a:p>
          <a:p>
            <a:pPr marL="914400" lvl="2" indent="0">
              <a:buNone/>
            </a:pPr>
            <a:r>
              <a:rPr lang="en-AU" dirty="0">
                <a:latin typeface="+mj-lt"/>
              </a:rPr>
              <a:t>(c) </a:t>
            </a:r>
            <a:r>
              <a:rPr lang="en-AU" b="1" dirty="0">
                <a:solidFill>
                  <a:srgbClr val="FFFF00"/>
                </a:solidFill>
                <a:latin typeface="+mj-lt"/>
              </a:rPr>
              <a:t>interpretant</a:t>
            </a:r>
            <a:r>
              <a:rPr lang="en-AU" dirty="0">
                <a:latin typeface="+mj-lt"/>
              </a:rPr>
              <a:t>, interpretation + interpreter</a:t>
            </a:r>
          </a:p>
          <a:p>
            <a:pPr lvl="1">
              <a:spcBef>
                <a:spcPts val="1200"/>
              </a:spcBef>
              <a:tabLst>
                <a:tab pos="347663" algn="l"/>
              </a:tabLst>
            </a:pPr>
            <a:r>
              <a:rPr lang="en-AU" sz="2000" dirty="0">
                <a:latin typeface="+mj-lt"/>
              </a:rPr>
              <a:t>Visual literacy, once a human or animal competency, is </a:t>
            </a:r>
            <a:br>
              <a:rPr lang="en-AU" sz="2000" dirty="0">
                <a:latin typeface="+mj-lt"/>
              </a:rPr>
            </a:br>
            <a:r>
              <a:rPr lang="en-AU" sz="2000" dirty="0">
                <a:latin typeface="+mj-lt"/>
              </a:rPr>
              <a:t>now shared with machines. We can gain ‘oversight’ by using </a:t>
            </a:r>
            <a:br>
              <a:rPr lang="en-AU" sz="2000" dirty="0">
                <a:latin typeface="+mj-lt"/>
              </a:rPr>
            </a:br>
            <a:r>
              <a:rPr lang="en-AU" sz="2000" dirty="0">
                <a:latin typeface="+mj-lt"/>
              </a:rPr>
              <a:t>semiotic analysis on the components of artificial visual systems</a:t>
            </a:r>
          </a:p>
          <a:p>
            <a:pPr>
              <a:spcBef>
                <a:spcPts val="1800"/>
              </a:spcBef>
              <a:tabLst>
                <a:tab pos="347663" algn="l"/>
              </a:tabLst>
            </a:pPr>
            <a:r>
              <a:rPr lang="en-AU" sz="2000" dirty="0">
                <a:latin typeface="+mj-lt"/>
              </a:rPr>
              <a:t>Sharing visual analysis: </a:t>
            </a:r>
          </a:p>
          <a:p>
            <a:pPr lvl="1">
              <a:tabLst>
                <a:tab pos="347663" algn="l"/>
              </a:tabLst>
            </a:pPr>
            <a:r>
              <a:rPr lang="en-AU" sz="2000" dirty="0">
                <a:latin typeface="+mj-lt"/>
              </a:rPr>
              <a:t>Encounters with sign-objects involve “a </a:t>
            </a:r>
            <a:r>
              <a:rPr lang="en-AU" sz="2000" dirty="0">
                <a:solidFill>
                  <a:srgbClr val="FFFF00"/>
                </a:solidFill>
                <a:latin typeface="+mj-lt"/>
              </a:rPr>
              <a:t>tension</a:t>
            </a:r>
            <a:r>
              <a:rPr lang="en-AU" sz="2000" dirty="0">
                <a:latin typeface="+mj-lt"/>
              </a:rPr>
              <a:t> between our ability to imbue the world with meaning and the world’s </a:t>
            </a:r>
            <a:r>
              <a:rPr lang="en-AU" sz="2000" dirty="0">
                <a:solidFill>
                  <a:srgbClr val="FFFF00"/>
                </a:solidFill>
                <a:latin typeface="+mj-lt"/>
              </a:rPr>
              <a:t>resistance</a:t>
            </a:r>
            <a:r>
              <a:rPr lang="en-AU" sz="2000" dirty="0">
                <a:latin typeface="+mj-lt"/>
              </a:rPr>
              <a:t> to such attempts.”</a:t>
            </a:r>
            <a:r>
              <a:rPr lang="en-AU" dirty="0">
                <a:latin typeface="+mj-lt"/>
              </a:rPr>
              <a:t> </a:t>
            </a:r>
          </a:p>
          <a:p>
            <a:pPr marL="457200" lvl="1" indent="0" algn="r">
              <a:buNone/>
              <a:tabLst>
                <a:tab pos="347663" algn="l"/>
              </a:tabLst>
            </a:pPr>
            <a:r>
              <a:rPr lang="en-AU" sz="1600" dirty="0" err="1">
                <a:latin typeface="+mj-lt"/>
              </a:rPr>
              <a:t>Iddo</a:t>
            </a:r>
            <a:r>
              <a:rPr lang="en-AU" sz="1600" dirty="0">
                <a:latin typeface="+mj-lt"/>
              </a:rPr>
              <a:t> </a:t>
            </a:r>
            <a:r>
              <a:rPr lang="en-AU" sz="1600" dirty="0" err="1">
                <a:latin typeface="+mj-lt"/>
              </a:rPr>
              <a:t>Tavory</a:t>
            </a:r>
            <a:r>
              <a:rPr lang="en-AU" sz="1600" dirty="0">
                <a:latin typeface="+mj-lt"/>
              </a:rPr>
              <a:t> and Stefan Timmermans: </a:t>
            </a:r>
            <a:r>
              <a:rPr lang="en-AU" sz="1600" i="1" dirty="0">
                <a:latin typeface="+mj-lt"/>
              </a:rPr>
              <a:t>Abductive Analy</a:t>
            </a:r>
            <a:r>
              <a:rPr lang="en-AU" sz="1800" i="1" dirty="0">
                <a:latin typeface="+mj-lt"/>
              </a:rPr>
              <a:t>sis</a:t>
            </a:r>
            <a:r>
              <a:rPr lang="en-AU" sz="2000" dirty="0">
                <a:latin typeface="+mj-lt"/>
              </a:rPr>
              <a:t> </a:t>
            </a:r>
            <a:endParaRPr lang="en-AU" dirty="0">
              <a:latin typeface="+mj-lt"/>
            </a:endParaRPr>
          </a:p>
        </p:txBody>
      </p:sp>
      <p:pic>
        <p:nvPicPr>
          <p:cNvPr id="5" name="Picture 4">
            <a:extLst>
              <a:ext uri="{FF2B5EF4-FFF2-40B4-BE49-F238E27FC236}">
                <a16:creationId xmlns:a16="http://schemas.microsoft.com/office/drawing/2014/main" id="{C53FFEBC-8503-4760-A18E-729D40156AFA}"/>
              </a:ext>
            </a:extLst>
          </p:cNvPr>
          <p:cNvPicPr>
            <a:picLocks noChangeAspect="1"/>
          </p:cNvPicPr>
          <p:nvPr/>
        </p:nvPicPr>
        <p:blipFill>
          <a:blip r:embed="rId3"/>
          <a:stretch>
            <a:fillRect/>
          </a:stretch>
        </p:blipFill>
        <p:spPr>
          <a:xfrm>
            <a:off x="8529280" y="271938"/>
            <a:ext cx="3430953" cy="3873657"/>
          </a:xfrm>
          <a:prstGeom prst="rect">
            <a:avLst/>
          </a:prstGeom>
        </p:spPr>
      </p:pic>
      <p:sp>
        <p:nvSpPr>
          <p:cNvPr id="7" name="TextBox 6">
            <a:extLst>
              <a:ext uri="{FF2B5EF4-FFF2-40B4-BE49-F238E27FC236}">
                <a16:creationId xmlns:a16="http://schemas.microsoft.com/office/drawing/2014/main" id="{283DD3C2-731A-4A0F-89C0-A3008B7BD511}"/>
              </a:ext>
            </a:extLst>
          </p:cNvPr>
          <p:cNvSpPr txBox="1"/>
          <p:nvPr/>
        </p:nvSpPr>
        <p:spPr>
          <a:xfrm>
            <a:off x="8529280" y="4204750"/>
            <a:ext cx="3430953" cy="338554"/>
          </a:xfrm>
          <a:prstGeom prst="rect">
            <a:avLst/>
          </a:prstGeom>
          <a:noFill/>
        </p:spPr>
        <p:txBody>
          <a:bodyPr wrap="square" rtlCol="0">
            <a:spAutoFit/>
          </a:bodyPr>
          <a:lstStyle/>
          <a:p>
            <a:r>
              <a:rPr lang="en-GB" sz="1600" dirty="0" err="1">
                <a:latin typeface="+mj-lt"/>
              </a:rPr>
              <a:t>Eg</a:t>
            </a:r>
            <a:r>
              <a:rPr lang="en-GB" sz="1600" dirty="0">
                <a:latin typeface="+mj-lt"/>
              </a:rPr>
              <a:t>: Excavating AI (Crawford &amp; </a:t>
            </a:r>
            <a:r>
              <a:rPr lang="en-GB" sz="1600" dirty="0" err="1">
                <a:latin typeface="+mj-lt"/>
              </a:rPr>
              <a:t>Paglen</a:t>
            </a:r>
            <a:r>
              <a:rPr lang="en-GB" sz="1600" dirty="0">
                <a:latin typeface="+mj-lt"/>
              </a:rPr>
              <a:t>)</a:t>
            </a:r>
          </a:p>
        </p:txBody>
      </p:sp>
      <p:sp>
        <p:nvSpPr>
          <p:cNvPr id="8" name="Footer Placeholder 4">
            <a:extLst>
              <a:ext uri="{FF2B5EF4-FFF2-40B4-BE49-F238E27FC236}">
                <a16:creationId xmlns:a16="http://schemas.microsoft.com/office/drawing/2014/main" id="{2CB65C99-F58D-42B3-BA6F-6B6D3E9D458A}"/>
              </a:ext>
            </a:extLst>
          </p:cNvPr>
          <p:cNvSpPr>
            <a:spLocks noGrp="1"/>
          </p:cNvSpPr>
          <p:nvPr>
            <p:ph type="ftr" sz="quarter" idx="11"/>
          </p:nvPr>
        </p:nvSpPr>
        <p:spPr>
          <a:xfrm>
            <a:off x="1088571" y="6415506"/>
            <a:ext cx="9579429" cy="365125"/>
          </a:xfrm>
        </p:spPr>
        <p:txBody>
          <a:bodyPr/>
          <a:lstStyle/>
          <a:p>
            <a:r>
              <a:rPr lang="en-AU" i="1" dirty="0"/>
              <a:t>Automating Vision: The Social Implications of the New Camera Consciousness</a:t>
            </a:r>
            <a:r>
              <a:rPr lang="en-AU" dirty="0"/>
              <a:t>. 2020. Anthony McCosker and Rowan Wilken. Routledge, New York. </a:t>
            </a:r>
          </a:p>
        </p:txBody>
      </p:sp>
    </p:spTree>
    <p:extLst>
      <p:ext uri="{BB962C8B-B14F-4D97-AF65-F5344CB8AC3E}">
        <p14:creationId xmlns:p14="http://schemas.microsoft.com/office/powerpoint/2010/main" val="792491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5528</TotalTime>
  <Words>1200</Words>
  <Application>Microsoft Office PowerPoint</Application>
  <PresentationFormat>Widescreen</PresentationFormat>
  <Paragraphs>78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What is camera consciousness &amp; why does it matter?</vt:lpstr>
      <vt:lpstr>Elements of camera consciousness</vt:lpstr>
      <vt:lpstr>Semiotics as technique: accounting for machine vision </vt:lpstr>
    </vt:vector>
  </TitlesOfParts>
  <Company>Swinburne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Vision: Deepfakes and the paradox of the new camera consciousness</dc:title>
  <dc:creator>Anthony McCosker</dc:creator>
  <cp:lastModifiedBy>Anthony McCosker</cp:lastModifiedBy>
  <cp:revision>45</cp:revision>
  <dcterms:created xsi:type="dcterms:W3CDTF">2019-11-21T05:00:11Z</dcterms:created>
  <dcterms:modified xsi:type="dcterms:W3CDTF">2020-05-12T20:23:29Z</dcterms:modified>
</cp:coreProperties>
</file>